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0" r:id="rId2"/>
    <p:sldId id="257" r:id="rId3"/>
    <p:sldId id="298" r:id="rId4"/>
    <p:sldId id="301" r:id="rId5"/>
    <p:sldId id="302" r:id="rId6"/>
    <p:sldId id="303" r:id="rId7"/>
    <p:sldId id="307" r:id="rId8"/>
    <p:sldId id="308" r:id="rId9"/>
    <p:sldId id="309" r:id="rId10"/>
    <p:sldId id="341" r:id="rId11"/>
    <p:sldId id="342" r:id="rId12"/>
    <p:sldId id="337" r:id="rId13"/>
    <p:sldId id="310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52" r:id="rId24"/>
    <p:sldId id="353" r:id="rId25"/>
    <p:sldId id="354" r:id="rId26"/>
    <p:sldId id="349" r:id="rId27"/>
    <p:sldId id="350" r:id="rId28"/>
    <p:sldId id="351" r:id="rId29"/>
    <p:sldId id="348" r:id="rId30"/>
    <p:sldId id="336" r:id="rId31"/>
    <p:sldId id="345" r:id="rId32"/>
  </p:sldIdLst>
  <p:sldSz cx="9144000" cy="5715000" type="screen16x10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C52"/>
    <a:srgbClr val="003736"/>
    <a:srgbClr val="075D3A"/>
    <a:srgbClr val="001817"/>
    <a:srgbClr val="FFFFFF"/>
    <a:srgbClr val="F1B201"/>
    <a:srgbClr val="EDBB05"/>
    <a:srgbClr val="EF8A03"/>
    <a:srgbClr val="FDB603"/>
    <a:srgbClr val="0B9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50" autoAdjust="0"/>
  </p:normalViewPr>
  <p:slideViewPr>
    <p:cSldViewPr>
      <p:cViewPr>
        <p:scale>
          <a:sx n="100" d="100"/>
          <a:sy n="100" d="100"/>
        </p:scale>
        <p:origin x="-1944" y="-82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D0A9B-0700-461A-98C9-835A6AC12C3D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9072B-E60F-4D67-8F6C-8AC290ED5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5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trips dir="rd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2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G\Desktop\обработ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53" y="-27303"/>
            <a:ext cx="11901705" cy="5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734277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2509572"/>
          </a:xfrm>
        </p:spPr>
        <p:txBody>
          <a:bodyPr>
            <a:norm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50"/>
            <a:ext cx="8229600" cy="446487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r>
              <a:rPr lang="ru-RU" i="1" dirty="0"/>
              <a:t> </a:t>
            </a:r>
            <a:endParaRPr lang="ru-RU" dirty="0"/>
          </a:p>
          <a:p>
            <a:pPr marL="0" indent="0" algn="ctr">
              <a:buNone/>
            </a:pP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ПРАВИТЕЛЬСТВО РОССИЙСКОЙ ФЕДЕРАЦИИ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ctr">
              <a:buNone/>
            </a:pPr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Р А С П О Р Я Ж Е Н И Е</a:t>
            </a:r>
          </a:p>
          <a:p>
            <a:pPr marL="0" indent="0" algn="ctr">
              <a:buNone/>
            </a:pP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ctr">
              <a:buNone/>
            </a:pP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от 29 ноября 2014 г.				 № 2403-р</a:t>
            </a:r>
          </a:p>
          <a:p>
            <a:pPr marL="0" indent="0" algn="ctr">
              <a:buNone/>
            </a:pP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ctr">
              <a:buNone/>
            </a:pP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  Основы государственной молодежной</a:t>
            </a:r>
          </a:p>
          <a:p>
            <a:pPr marL="0" indent="0" algn="ctr">
              <a:buNone/>
            </a:pP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политики Российской Федерации </a:t>
            </a:r>
            <a:endParaRPr lang="en-US" sz="11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на период до 2025 года</a:t>
            </a:r>
          </a:p>
          <a:p>
            <a:pPr marL="0" indent="0" algn="ctr">
              <a:buNone/>
            </a:pPr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МОСКВА </a:t>
            </a:r>
          </a:p>
          <a:p>
            <a:pPr marL="0" indent="0" algn="ctr">
              <a:buNone/>
            </a:pPr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FG\Desktop\Coat_of_Arms_of_the_Russian_Federation_(Pantone)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86" y="-22820"/>
            <a:ext cx="1185278" cy="11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29" cy="571500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285732"/>
            <a:ext cx="9144000" cy="4500594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Задача государственной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/>
            </a:r>
            <a:b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молодежной политики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4381500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7400" b="1" i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Ключевая задача</a:t>
            </a:r>
            <a:r>
              <a:rPr lang="ru-RU" sz="60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: воспитание патриотично настроенной молодежи с независимым мышлением, обладающей созидательным мировоззрением, профессиональными знаниями, демонстрирующей высокую культуру, в том числе культуру межнационального общения, ответственность и способность принимать самостоятельные решения, нацеленные на повышение благосостояния страны, народа и своей семьи.</a:t>
            </a:r>
          </a:p>
          <a:p>
            <a:pPr marL="0" indent="0" algn="just">
              <a:buNone/>
            </a:pPr>
            <a:endParaRPr lang="ru-RU" sz="6000" b="1" dirty="0" smtClean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Государство </a:t>
            </a:r>
            <a:r>
              <a:rPr lang="ru-RU" sz="60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и общество должны создать базовые условия для полноценной самореализации молодежи в социально-экономической и общественно-политической сферах жизни России, чтобы молодёжь, развивая индивидуальные качества, проявляла высокий уровень социальной активности.</a:t>
            </a:r>
          </a:p>
          <a:p>
            <a:pPr marL="0" indent="0">
              <a:buNone/>
            </a:pP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979712" y="1237320"/>
            <a:ext cx="518457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54365" y="1250963"/>
            <a:ext cx="3569563" cy="112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ПРИНЯТО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Учёным   Советом   ГБОУ  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ВПО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ЧГМА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Минздрава России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Протокол №____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от_____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_______201    г.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Учёный секретарь УС ГБОУ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ВПО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ЧГМА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 Н.Н.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Коцюржинская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292080" y="1250963"/>
            <a:ext cx="3666194" cy="1016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УТВЕРЖДАЮ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Ректор ГБОУ ВПО ЧГМА Минздрава России,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д.м.н.,   профессор 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А.В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Говорин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 201    г.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716465" y="2677480"/>
            <a:ext cx="7992888" cy="1079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КОНЦЕПЦИЯ РАЗВИТИЯ ВОСПИТАТЕЛЬНОЙ РАБОТЫ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МОЛОДЁЖНОЙ ПОЛИТИКИ 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ГБОУ ВПО «ЧИТИНСКАЯ ГОСУДАРСТВЕННАЯ МЕДИЦИНСКАЯ АКАДЕМИЯ»  МИНИСТЕРСТВА ЗДРАВООХРАНЕНИЯ 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РОССИЙСКОЙ ФЕДЕРАЦИИ НА 2015-2025 ГОДЫ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67544" y="37187"/>
            <a:ext cx="84907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5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МИНИСТЕРСТВО ЗДРАВООХРАНЕНИЯ РФ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 ВЫСШЕГО ПРОФЕССИОНАЛЬНОГО ОБРАЗОВАНИЯ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ЧИТИНСКАЯ ГОСУДАРСТВЕННАЯ МЕДИЦИНСКАЯ АКАДЕМИЯ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" y="381000"/>
            <a:ext cx="184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2093" y="5088327"/>
            <a:ext cx="120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Чита-2015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FFFA87B-55A6-4620-A1DA-0AC22499F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" y="169231"/>
            <a:ext cx="550510" cy="40801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g_25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911"/>
            <a:ext cx="9144000" cy="57060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3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 descr="IMG_2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571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1928806"/>
            <a:ext cx="9144000" cy="3214710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C1E6D0-658A-4490-94E5-5F35B709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82" y="2428872"/>
            <a:ext cx="8572560" cy="2628635"/>
          </a:xfrm>
        </p:spPr>
        <p:txBody>
          <a:bodyPr>
            <a:normAutofit fontScale="90000"/>
          </a:bodyPr>
          <a:lstStyle/>
          <a:p>
            <a:pPr lvl="0" algn="l">
              <a:spcBef>
                <a:spcPts val="0"/>
              </a:spcBef>
            </a:pPr>
            <a:r>
              <a:rPr lang="en-US" sz="2400" b="1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en-US" sz="2400" b="1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ДАЛЬНЕВОСТОЧНЫЙ ТВОРЧЕСКИЙ ФЕСТИВАЛЬ </a:t>
            </a:r>
            <a:b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(в рамках объединения медицинских вузов Дальневосточного региона и СФО – кластер «Восточный»)  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г</a:t>
            </a: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. Владивосток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700" b="1" i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Цели: </a:t>
            </a:r>
            <a:r>
              <a:rPr lang="en-US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/>
            </a:r>
            <a:br>
              <a:rPr lang="en-US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en-US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- 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содействие инициативе и активности молодёжи, её</a:t>
            </a:r>
            <a:b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   культурному 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развитию; </a:t>
            </a:r>
            <a:r>
              <a:rPr lang="en-US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/>
            </a:r>
            <a:br>
              <a:rPr lang="en-US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en-US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- 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создание условий для интеллектуального и нравственного</a:t>
            </a:r>
            <a:br>
              <a:rPr lang="ru-RU" sz="2400" b="1" dirty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Garamond" pitchFamily="18" charset="0"/>
                <a:ea typeface="+mn-ea"/>
                <a:cs typeface="+mn-cs"/>
              </a:rPr>
              <a:t>  духовного обогащения 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</a:b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85238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0155"/>
            <a:ext cx="9144000" cy="57451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2071682"/>
            <a:ext cx="9144000" cy="3071834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BA4562-9345-4490-BA45-6D8386DE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2428872"/>
            <a:ext cx="8572560" cy="2628635"/>
          </a:xfrm>
        </p:spPr>
        <p:txBody>
          <a:bodyPr>
            <a:noAutofit/>
          </a:bodyPr>
          <a:lstStyle/>
          <a:p>
            <a:pPr algn="l"/>
            <a:r>
              <a:rPr lang="ru-RU" sz="2600" b="1" i="1" dirty="0">
                <a:solidFill>
                  <a:srgbClr val="085C52"/>
                </a:solidFill>
                <a:latin typeface="Garamond" pitchFamily="18" charset="0"/>
              </a:rPr>
              <a:t>Задачи</a:t>
            </a:r>
            <a:r>
              <a:rPr lang="ru-RU" sz="2600" b="1" dirty="0">
                <a:solidFill>
                  <a:srgbClr val="085C52"/>
                </a:solidFill>
                <a:latin typeface="Garamond" pitchFamily="18" charset="0"/>
              </a:rPr>
              <a:t>:</a:t>
            </a: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- выявление и поддержка талантливой молодежи в области культуры и искусства;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- расширение творческих контактов между участниками, повышение их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творческого </a:t>
            </a: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уровня и исполнительского мастерства;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- ознакомление широкого круга зрителей слушателей с творчеством талантливых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авторов </a:t>
            </a: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и исполнителей;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- стимулирование деятельности творческих коллективов и исполнителей;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- развитие новых форм и видов культурно-досуговой работы;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- приобщение к различным видам искусства и художественно-прикладного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творчества</a:t>
            </a: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;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- организация культурно-эстетического воспитания и культурного досуга</a:t>
            </a:r>
            <a:b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молодёжи.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253104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715001"/>
          </a:xfrm>
        </p:spPr>
      </p:pic>
      <p:sp>
        <p:nvSpPr>
          <p:cNvPr id="12" name="Прямоугольник 11"/>
          <p:cNvSpPr/>
          <p:nvPr/>
        </p:nvSpPr>
        <p:spPr>
          <a:xfrm>
            <a:off x="0" y="3214690"/>
            <a:ext cx="9144000" cy="1785950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ADE3C7-3E3B-4CC4-B096-6FD7A789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137847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3357566"/>
            <a:ext cx="84296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Результат:</a:t>
            </a:r>
          </a:p>
          <a:p>
            <a:r>
              <a:rPr lang="ru-RU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Культурное развитие молодёжи, интеллектуальное и нравственное</a:t>
            </a:r>
            <a:br>
              <a:rPr lang="ru-RU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духовное обогащение</a:t>
            </a:r>
          </a:p>
          <a:p>
            <a:r>
              <a:rPr lang="ru-RU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Специальный приз  «За тематическую направленность репертуара»</a:t>
            </a:r>
          </a:p>
          <a:p>
            <a:r>
              <a:rPr lang="ru-RU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Приз зрительских симпатий</a:t>
            </a:r>
            <a:endParaRPr lang="ru-RU" b="1" dirty="0">
              <a:solidFill>
                <a:srgbClr val="085C52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624484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hoca_thumb_l_ .  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80" y="0"/>
            <a:ext cx="9200580" cy="52566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42908" y="285732"/>
            <a:ext cx="9286908" cy="3071834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6"/>
            <a:ext cx="8229600" cy="125940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II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Студенческий форум</a:t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стран Шанхайской организации сотрудничества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85798"/>
            <a:ext cx="8358246" cy="4226748"/>
          </a:xfrm>
        </p:spPr>
        <p:txBody>
          <a:bodyPr/>
          <a:lstStyle/>
          <a:p>
            <a:endParaRPr lang="ru-RU" dirty="0" smtClean="0"/>
          </a:p>
          <a:p>
            <a:r>
              <a:rPr lang="ru-RU" sz="2400" b="1" i="1" dirty="0" smtClean="0">
                <a:solidFill>
                  <a:srgbClr val="085C52"/>
                </a:solidFill>
                <a:latin typeface="Garamond" pitchFamily="18" charset="0"/>
              </a:rPr>
              <a:t>Цели:</a:t>
            </a:r>
          </a:p>
          <a:p>
            <a:r>
              <a:rPr lang="ru-RU" sz="2100" b="1" dirty="0" smtClean="0">
                <a:solidFill>
                  <a:srgbClr val="085C52"/>
                </a:solidFill>
                <a:latin typeface="Garamond" pitchFamily="18" charset="0"/>
              </a:rPr>
              <a:t>продвижение Российского высшего образования</a:t>
            </a:r>
          </a:p>
          <a:p>
            <a:r>
              <a:rPr lang="ru-RU" sz="2100" b="1" dirty="0" smtClean="0">
                <a:solidFill>
                  <a:srgbClr val="085C52"/>
                </a:solidFill>
                <a:latin typeface="Garamond" pitchFamily="18" charset="0"/>
              </a:rPr>
              <a:t>укрепление позиций и поддержка русского языка за рубежом путем использования потенциала молодежного международного сотрудничества</a:t>
            </a:r>
          </a:p>
          <a:p>
            <a:endParaRPr lang="ru-RU" sz="1800" dirty="0">
              <a:solidFill>
                <a:srgbClr val="00373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 descr="BYKufTdKr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572012"/>
            <a:ext cx="1485910" cy="123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oz-O0Xe8Lc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859" y="0"/>
            <a:ext cx="9247859" cy="5462326"/>
          </a:xfrm>
        </p:spPr>
      </p:pic>
      <p:sp>
        <p:nvSpPr>
          <p:cNvPr id="10" name="Прямоугольник 9"/>
          <p:cNvSpPr/>
          <p:nvPr/>
        </p:nvSpPr>
        <p:spPr>
          <a:xfrm>
            <a:off x="-142908" y="285732"/>
            <a:ext cx="9286908" cy="3500462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4"/>
            <a:ext cx="8535322" cy="3143272"/>
          </a:xfrm>
        </p:spPr>
        <p:txBody>
          <a:bodyPr>
            <a:noAutofit/>
          </a:bodyPr>
          <a:lstStyle/>
          <a:p>
            <a:pPr algn="l"/>
            <a:r>
              <a:rPr lang="ru-RU" sz="2600" b="1" i="1" dirty="0" smtClean="0">
                <a:solidFill>
                  <a:srgbClr val="085C52"/>
                </a:solidFill>
                <a:latin typeface="Garamond" pitchFamily="18" charset="0"/>
              </a:rPr>
              <a:t>Задачи:</a:t>
            </a:r>
            <a:r>
              <a:rPr lang="ru-RU" sz="1600" b="1" dirty="0" smtClean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16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600" b="1" dirty="0" smtClean="0">
                <a:solidFill>
                  <a:srgbClr val="085C52"/>
                </a:solidFill>
                <a:latin typeface="Garamond" pitchFamily="18" charset="0"/>
              </a:rPr>
              <a:t> -  </a:t>
            </a: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позиционирование Сибирского федерального округа как привлекательной   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 территории для получения качественного и доступного высшего образования,   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 построения карьеры, реализации научно-исследовательских проектов и   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 технологических </a:t>
            </a:r>
            <a:r>
              <a:rPr lang="ru-RU" sz="1800" b="1" dirty="0" err="1" smtClean="0">
                <a:solidFill>
                  <a:srgbClr val="085C52"/>
                </a:solidFill>
                <a:latin typeface="Garamond" pitchFamily="18" charset="0"/>
              </a:rPr>
              <a:t>стартапов</a:t>
            </a: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;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-  укрепление имиджа Новосибирска как центра СФО в качестве студенческой   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 столицы, города с уникальной университетской средой и одного из ведущих   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 научно-образовательных центров России;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-  усиление координации деятельности заинтересованных сторон в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  продвижении российского высшего образования и русского языка за  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   рубежом;</a:t>
            </a:r>
            <a:b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-  формирование межнациональной толерантности у студентов. </a:t>
            </a:r>
            <a:r>
              <a:rPr lang="ru-RU" sz="1800" b="1" dirty="0" smtClean="0">
                <a:solidFill>
                  <a:srgbClr val="003736"/>
                </a:solidFill>
                <a:latin typeface="Garamond" pitchFamily="18" charset="0"/>
              </a:rPr>
              <a:t/>
            </a:r>
            <a:br>
              <a:rPr lang="ru-RU" sz="1800" b="1" dirty="0" smtClean="0">
                <a:solidFill>
                  <a:srgbClr val="003736"/>
                </a:solidFill>
                <a:latin typeface="Garamond" pitchFamily="18" charset="0"/>
              </a:rPr>
            </a:br>
            <a:endParaRPr lang="ru-RU" sz="1800" b="1" dirty="0">
              <a:solidFill>
                <a:srgbClr val="003736"/>
              </a:solidFill>
              <a:latin typeface="Garamond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ca_thumb_l_jlk-eskue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5714999"/>
          </a:xfrm>
        </p:spPr>
      </p:pic>
      <p:sp>
        <p:nvSpPr>
          <p:cNvPr id="10" name="Прямоугольник 9"/>
          <p:cNvSpPr/>
          <p:nvPr/>
        </p:nvSpPr>
        <p:spPr>
          <a:xfrm>
            <a:off x="0" y="2857500"/>
            <a:ext cx="9144000" cy="2286016"/>
          </a:xfrm>
          <a:prstGeom prst="rect">
            <a:avLst/>
          </a:prstGeom>
          <a:solidFill>
            <a:schemeClr val="bg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929508"/>
            <a:ext cx="8429684" cy="2020842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solidFill>
                  <a:srgbClr val="003736"/>
                </a:solidFill>
                <a:latin typeface="Garamond" pitchFamily="18" charset="0"/>
              </a:rPr>
              <a:t/>
            </a:r>
            <a:br>
              <a:rPr lang="ru-RU" sz="1800" b="1" dirty="0" smtClean="0">
                <a:solidFill>
                  <a:srgbClr val="003736"/>
                </a:solidFill>
                <a:latin typeface="Garamond" pitchFamily="18" charset="0"/>
              </a:rPr>
            </a:br>
            <a: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  <a:t>По итогам Форума выработана резолюция по улучшению условий получения высшего образования иностранными студентами, по усилению международной привлекательности образовательных организаций высшего образования СФО, координации деятельности и консолидации усилий заинтересованных сторон в проведении мероприятий по продвижению российского высшего образования и русского языка за рубежом</a:t>
            </a:r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.</a:t>
            </a:r>
            <a:endParaRPr lang="ru-RU" sz="23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428596" y="285732"/>
            <a:ext cx="20002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Результат: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FG\Desktop\обработка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r="18458"/>
          <a:stretch/>
        </p:blipFill>
        <p:spPr bwMode="auto">
          <a:xfrm>
            <a:off x="1" y="-27303"/>
            <a:ext cx="9144001" cy="5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-27509" y="3877613"/>
            <a:ext cx="9171510" cy="1015663"/>
          </a:xfrm>
          <a:prstGeom prst="rect">
            <a:avLst/>
          </a:prstGeom>
          <a:solidFill>
            <a:srgbClr val="FFFFFF">
              <a:alpha val="26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/>
            <a:r>
              <a:rPr lang="ru-RU" sz="3000" b="1" dirty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Проректор по УВР, д.м.н</a:t>
            </a:r>
            <a:r>
              <a:rPr lang="ru-RU" sz="3000" b="1" dirty="0" smtClean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., доц. </a:t>
            </a:r>
            <a:r>
              <a:rPr lang="ru-RU" sz="3000" b="1" dirty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О.В</a:t>
            </a:r>
            <a:r>
              <a:rPr lang="ru-RU" sz="3000" b="1" dirty="0" smtClean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. Ходакова</a:t>
            </a:r>
            <a:endParaRPr lang="ru-RU" sz="3000" b="1" dirty="0">
              <a:solidFill>
                <a:srgbClr val="001817"/>
              </a:solidFill>
              <a:latin typeface="Garamond" pitchFamily="18" charset="0"/>
              <a:cs typeface="Times New Roman" pitchFamily="18" charset="0"/>
            </a:endParaRPr>
          </a:p>
          <a:p>
            <a:pPr marL="265113"/>
            <a:r>
              <a:rPr lang="ru-RU" sz="3000" b="1" dirty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Начальник отдела по ВР и СО А.Г</a:t>
            </a:r>
            <a:r>
              <a:rPr lang="ru-RU" sz="3000" b="1" dirty="0" smtClean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. Полещук</a:t>
            </a:r>
            <a:endParaRPr lang="ru-RU" sz="3000" b="1" dirty="0">
              <a:solidFill>
                <a:srgbClr val="001817"/>
              </a:solidFill>
              <a:latin typeface="Garamond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428608"/>
            <a:ext cx="9143999" cy="2554545"/>
          </a:xfrm>
          <a:prstGeom prst="rect">
            <a:avLst/>
          </a:prstGeom>
          <a:solidFill>
            <a:srgbClr val="FFFFFF">
              <a:alpha val="48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РОЛЬ ВОСПИТАТЕЛЬНОЙ РАБОТЫ ВУЗА </a:t>
            </a:r>
            <a:endParaRPr lang="en-US" sz="3200" b="1" dirty="0">
              <a:solidFill>
                <a:srgbClr val="001817"/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В ФОРМИРОВАНИИ </a:t>
            </a:r>
          </a:p>
          <a:p>
            <a:pPr algn="ctr"/>
            <a:r>
              <a:rPr lang="ru-RU" sz="3200" b="1" dirty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ГРАЖДАНСКОЙ </a:t>
            </a:r>
            <a:r>
              <a:rPr lang="ru-RU" sz="3200" b="1" dirty="0" smtClean="0">
                <a:solidFill>
                  <a:srgbClr val="001817"/>
                </a:solidFill>
                <a:latin typeface="Garamond" pitchFamily="18" charset="0"/>
                <a:cs typeface="Times New Roman" pitchFamily="18" charset="0"/>
              </a:rPr>
              <a:t>ПОЗИЦИИ МОЛОДЕЖИ КАК ОСНОВЫ НАЦИОНАЛЬНОЙ БЕЗОПАСНОСТИ ГОСУДАРСТВА</a:t>
            </a:r>
            <a:endParaRPr lang="ru-RU" sz="3200" b="1" dirty="0">
              <a:solidFill>
                <a:srgbClr val="001817"/>
              </a:solidFill>
              <a:latin typeface="Garamond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5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Картинки по запросу всемирный фестиваль молодежи в сочи"/>
          <p:cNvPicPr>
            <a:picLocks noChangeAspect="1" noChangeArrowheads="1"/>
          </p:cNvPicPr>
          <p:nvPr/>
        </p:nvPicPr>
        <p:blipFill>
          <a:blip r:embed="rId2"/>
          <a:srcRect r="83285"/>
          <a:stretch>
            <a:fillRect/>
          </a:stretch>
        </p:blipFill>
        <p:spPr bwMode="auto">
          <a:xfrm>
            <a:off x="0" y="3571880"/>
            <a:ext cx="9144000" cy="1785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Картинки по запросу всемирный фестиваль молодежи в соч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57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143252"/>
            <a:ext cx="8229600" cy="2211913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900" b="1" i="1" dirty="0" smtClean="0">
                <a:solidFill>
                  <a:srgbClr val="085C52"/>
                </a:solidFill>
                <a:latin typeface="Garamond" pitchFamily="18" charset="0"/>
              </a:rPr>
              <a:t>Цели:</a:t>
            </a:r>
            <a: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800" b="1" dirty="0" smtClean="0">
                <a:solidFill>
                  <a:srgbClr val="085C52"/>
                </a:solidFill>
                <a:latin typeface="Garamond" pitchFamily="18" charset="0"/>
              </a:rPr>
              <a:t>- </a:t>
            </a:r>
            <a: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  <a:t>консолидация молодежного мирового сообщества вокруг идеи   </a:t>
            </a:r>
            <a:b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0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  <a:t> справедливости;</a:t>
            </a:r>
            <a:b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  <a:t>- укрепление международных связей;</a:t>
            </a:r>
            <a:b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  <a:t>- развитие межнационального и межкультурного взаимодействия;</a:t>
            </a:r>
            <a:b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  <a:t>- сохранение общей памяти и истории;</a:t>
            </a:r>
            <a:b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000" b="1" dirty="0" smtClean="0">
                <a:solidFill>
                  <a:srgbClr val="085C52"/>
                </a:solidFill>
                <a:latin typeface="Garamond" pitchFamily="18" charset="0"/>
              </a:rPr>
              <a:t>- повышение интереса к России.</a:t>
            </a:r>
            <a:r>
              <a:rPr lang="ru-RU" sz="2000" dirty="0" smtClean="0">
                <a:solidFill>
                  <a:srgbClr val="085C52"/>
                </a:solidFill>
              </a:rPr>
              <a:t/>
            </a:r>
            <a:br>
              <a:rPr lang="ru-RU" sz="2000" dirty="0" smtClean="0">
                <a:solidFill>
                  <a:srgbClr val="085C52"/>
                </a:solidFill>
              </a:rPr>
            </a:br>
            <a:endParaRPr lang="ru-RU" sz="2000" dirty="0">
              <a:solidFill>
                <a:srgbClr val="085C5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1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Картинки по запросу всемирный фестиваль молодежи в соч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636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214294"/>
            <a:ext cx="9144000" cy="2357454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4"/>
            <a:ext cx="5572164" cy="173566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i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-  проработать образ будущего людей и мира и   </a:t>
            </a:r>
            <a:b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  попытаться найти ответы на самые острые </a:t>
            </a:r>
            <a:b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  вызовы, стоящие перед представителями  </a:t>
            </a:r>
            <a:b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  современного молодого поколения;</a:t>
            </a:r>
            <a:b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-  собрать самых лучших, самых активных,    </a:t>
            </a:r>
            <a:b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85C52"/>
                </a:solidFill>
                <a:latin typeface="Times New Roman" pitchFamily="18" charset="0"/>
                <a:cs typeface="Times New Roman" pitchFamily="18" charset="0"/>
              </a:rPr>
              <a:t>  самых интересных.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V0owATzUO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643570" y="2000244"/>
            <a:ext cx="3214710" cy="185738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a5d65ee98efd8e14a7df9843a28f6c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857632"/>
            <a:ext cx="3214710" cy="17145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Содержимое 3" descr="WbINizr92r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214294"/>
            <a:ext cx="3214710" cy="17873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3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CQ4NitG58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2643186"/>
            <a:ext cx="9144000" cy="2428892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214690"/>
            <a:ext cx="8229600" cy="1676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2900" b="1" i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  <a:t>Результаты:</a:t>
            </a:r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  <a:t>Объединение активной молодёжи разных стран</a:t>
            </a:r>
            <a:br>
              <a:rPr lang="ru-RU" sz="24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  <a:t>Повышение интереса к России</a:t>
            </a:r>
            <a:br>
              <a:rPr lang="ru-RU" sz="24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  <a:t>Укрепление и развитие международного, межнационального и межкультурного взаимодействия</a:t>
            </a:r>
            <a:br>
              <a:rPr lang="ru-RU" sz="24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  <a:t>Рекордное количество стран-участниц Международного фестиваля. </a:t>
            </a:r>
            <a:br>
              <a:rPr lang="ru-RU" sz="2400" b="1" dirty="0" smtClean="0">
                <a:solidFill>
                  <a:srgbClr val="085C52"/>
                </a:solidFill>
                <a:latin typeface="Garamond" pitchFamily="18" charset="0"/>
                <a:cs typeface="Arial" pitchFamily="34" charset="0"/>
              </a:rPr>
            </a:br>
            <a:r>
              <a:rPr lang="ru-RU" sz="2400" b="1" dirty="0" smtClean="0">
                <a:latin typeface="Garamond" pitchFamily="18" charset="0"/>
                <a:cs typeface="Arial" pitchFamily="34" charset="0"/>
              </a:rPr>
              <a:t> </a:t>
            </a:r>
            <a:br>
              <a:rPr lang="ru-RU" sz="2400" b="1" dirty="0" smtClean="0">
                <a:latin typeface="Garamond" pitchFamily="18" charset="0"/>
                <a:cs typeface="Arial" pitchFamily="34" charset="0"/>
              </a:rPr>
            </a:br>
            <a:endParaRPr lang="ru-RU" sz="2400" b="1" dirty="0"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артинки по запросу Всероссийский молодежный образовательный форум &quot;Спешите делать добро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2554" y="0"/>
            <a:ext cx="6481446" cy="530567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643174" y="214294"/>
            <a:ext cx="6143668" cy="4429156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359E3D-BB49-4D74-BCBE-8FDDF6D6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12" y="928674"/>
            <a:ext cx="6286544" cy="3180353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</a:b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ВСЕРОССИЙСКИЙ МОЛОДЕЖНЫЙ ОБРАЗОВАТЕЛЬНЫЙ ФОРУМ </a:t>
            </a:r>
            <a:br>
              <a:rPr lang="ru-RU" sz="2400" b="1" dirty="0" smtClean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 </a:t>
            </a:r>
            <a:r>
              <a:rPr lang="ru-RU" sz="2900" b="1" dirty="0" smtClean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«СПЕШИТЕ ДЕЛАТЬ ДОБРО</a:t>
            </a:r>
            <a:r>
              <a:rPr lang="ru-RU" sz="2400" b="1" dirty="0" smtClean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» </a:t>
            </a:r>
            <a:br>
              <a:rPr lang="ru-RU" sz="2400" b="1" dirty="0" smtClean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г. Санкт – Петербург</a:t>
            </a:r>
            <a:br>
              <a:rPr lang="ru-RU" sz="2400" b="1" dirty="0" smtClean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900" b="1" i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Цели:</a:t>
            </a:r>
            <a: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- развитие созидательной активности обучающихся; </a:t>
            </a:r>
            <a:b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-стимулирование их инициативы в решении социально значимых проблем  в образовании;</a:t>
            </a:r>
            <a:b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085C52"/>
                </a:solidFill>
                <a:latin typeface="Garamond" pitchFamily="18" charset="0"/>
                <a:ea typeface="+mn-ea"/>
                <a:cs typeface="+mn-cs"/>
              </a:rPr>
              <a:t>- создание условий для творческой самореализации и гражданского становления </a:t>
            </a:r>
            <a:r>
              <a:rPr lang="ru-RU" sz="2400" dirty="0">
                <a:solidFill>
                  <a:srgbClr val="085C52"/>
                </a:solidFill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085C52"/>
                </a:solidFill>
                <a:ea typeface="+mn-ea"/>
                <a:cs typeface="+mn-cs"/>
              </a:rPr>
            </a:br>
            <a:r>
              <a:rPr lang="ru-RU" sz="2400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18"/>
            <a:ext cx="2324100" cy="530225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458989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Всероссийский молодежный образовательный форум &quot;Спешите делать добро&quot;"/>
          <p:cNvPicPr>
            <a:picLocks noChangeAspect="1" noChangeArrowheads="1"/>
          </p:cNvPicPr>
          <p:nvPr/>
        </p:nvPicPr>
        <p:blipFill>
          <a:blip r:embed="rId2"/>
          <a:srcRect l="14545" t="14099"/>
          <a:stretch>
            <a:fillRect/>
          </a:stretch>
        </p:blipFill>
        <p:spPr bwMode="auto">
          <a:xfrm>
            <a:off x="0" y="0"/>
            <a:ext cx="9144000" cy="571500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214294"/>
            <a:ext cx="9144000" cy="2428892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565C92-824D-42EF-85AD-40F3D5F5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0" y="71418"/>
            <a:ext cx="6429420" cy="2643206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>
                <a:solidFill>
                  <a:srgbClr val="085C52"/>
                </a:solidFill>
                <a:latin typeface="Garamond" pitchFamily="18" charset="0"/>
              </a:rPr>
              <a:t>Задачи:</a:t>
            </a: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- активизация инициативной, социально значимой деятельности студентов;</a:t>
            </a:r>
            <a:b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- развитие опыта решения социально значимых проблем в составе команды </a:t>
            </a:r>
            <a: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  <a:t> </a:t>
            </a:r>
            <a:b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  <a:t>  на </a:t>
            </a: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основе проектной деятельности;</a:t>
            </a:r>
            <a:b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- развитие профессиональной компетентности в выбранном ими </a:t>
            </a:r>
            <a: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  <a:t> направлении </a:t>
            </a: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профессиональной подготовки;</a:t>
            </a:r>
            <a:b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- реализация проекта «Не курите в белых халатах»;</a:t>
            </a:r>
            <a:b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- проведение мероприятий, направленных на популяризацию здорового </a:t>
            </a:r>
            <a: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  <a:t> образа </a:t>
            </a: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жизни и выявление факторов риска развития сердечно-сосудистых </a:t>
            </a:r>
            <a: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1400" b="1" dirty="0" smtClean="0">
                <a:solidFill>
                  <a:srgbClr val="085C52"/>
                </a:solidFill>
                <a:latin typeface="Garamond" pitchFamily="18" charset="0"/>
              </a:rPr>
              <a:t> заболеваний</a:t>
            </a:r>
            <a:r>
              <a:rPr lang="ru-RU" sz="1400" b="1" dirty="0">
                <a:solidFill>
                  <a:srgbClr val="085C52"/>
                </a:solidFill>
                <a:latin typeface="Garamond" pitchFamily="18" charset="0"/>
              </a:rPr>
              <a:t>.</a:t>
            </a:r>
          </a:p>
        </p:txBody>
      </p:sp>
      <p:pic>
        <p:nvPicPr>
          <p:cNvPr id="6" name="Picture 3" descr="C:\Users\123\Desktop\IMG_8522.JPG">
            <a:extLst>
              <a:ext uri="{FF2B5EF4-FFF2-40B4-BE49-F238E27FC236}">
                <a16:creationId xmlns="" xmlns:a16="http://schemas.microsoft.com/office/drawing/2014/main" id="{59AC67E6-E0D5-4C13-ACE1-69DB4600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85732"/>
            <a:ext cx="1999405" cy="27317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4" descr="phoca_thumb_l_-sq12b8b2s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928938"/>
            <a:ext cx="3143272" cy="21734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1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716431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214294"/>
            <a:ext cx="9144000" cy="2857520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800E48-E6D9-4B52-98DC-022108D06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CB6E9F-61A9-4160-9837-F2F9362E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546" y="214294"/>
            <a:ext cx="6786610" cy="48908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i="1" dirty="0" smtClean="0">
                <a:solidFill>
                  <a:srgbClr val="085C52"/>
                </a:solidFill>
                <a:latin typeface="Garamond" pitchFamily="18" charset="0"/>
                <a:cs typeface="Times New Roman" panose="02020603050405020304" pitchFamily="18" charset="0"/>
              </a:rPr>
              <a:t>Результат:</a:t>
            </a:r>
          </a:p>
          <a:p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Times New Roman" panose="02020603050405020304" pitchFamily="18" charset="0"/>
              </a:rPr>
              <a:t>Представленный </a:t>
            </a: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проект завоевал специальную </a:t>
            </a:r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 </a:t>
            </a:r>
          </a:p>
          <a:p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премию </a:t>
            </a: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благотворительного </a:t>
            </a:r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фонда  </a:t>
            </a: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«Право на чудо</a:t>
            </a:r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» (</a:t>
            </a: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помощь недоношенным детям и их родителям) </a:t>
            </a:r>
            <a:r>
              <a:rPr lang="ru-RU" sz="2200" b="1" dirty="0" smtClean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«</a:t>
            </a:r>
            <a:r>
              <a:rPr lang="ru-RU" sz="2200" b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Золотой колибри»</a:t>
            </a: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в </a:t>
            </a:r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номинации</a:t>
            </a:r>
          </a:p>
          <a:p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«</a:t>
            </a:r>
            <a:r>
              <a:rPr lang="ru-RU" sz="2200" b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С верой </a:t>
            </a:r>
            <a:r>
              <a:rPr lang="ru-RU" sz="2200" b="1" dirty="0" smtClean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в чудо</a:t>
            </a:r>
            <a:r>
              <a:rPr lang="ru-RU" sz="2200" b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»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Computer\Desktop\Конференции, конгрессы\АРАН 2017\фото 657.JPG">
            <a:extLst>
              <a:ext uri="{FF2B5EF4-FFF2-40B4-BE49-F238E27FC236}">
                <a16:creationId xmlns="" xmlns:a16="http://schemas.microsoft.com/office/drawing/2014/main" id="{0A75530F-9F59-4D37-A414-4290C90AF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62"/>
            <a:ext cx="2128853" cy="2365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Computer\Desktop\Конференции, конгрессы\АРАН 2017\фото 659.JPG">
            <a:extLst>
              <a:ext uri="{FF2B5EF4-FFF2-40B4-BE49-F238E27FC236}">
                <a16:creationId xmlns="" xmlns:a16="http://schemas.microsoft.com/office/drawing/2014/main" id="{8FF6A3E4-8D56-4219-8BE3-7CE0D911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32"/>
            <a:ext cx="2143140" cy="238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233245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170"/>
            <a:ext cx="9144000" cy="572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0" y="285732"/>
            <a:ext cx="9144000" cy="3214710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776718-F830-44B4-B542-B3E78F9C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0" y="1000112"/>
            <a:ext cx="9036496" cy="221457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85C52"/>
                </a:solidFill>
                <a:latin typeface="Garamond" pitchFamily="18" charset="0"/>
              </a:rPr>
              <a:t>ФЕСТИВАЛЬ НАЦИОНАЛЬНЫХ КУЛЬТУР</a:t>
            </a:r>
            <a:br>
              <a:rPr lang="ru-RU" sz="31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085C52"/>
                </a:solidFill>
                <a:latin typeface="Garamond" pitchFamily="18" charset="0"/>
              </a:rPr>
              <a:t>г. Киров (площадка Кировского ГМУ)</a:t>
            </a:r>
            <a:br>
              <a:rPr lang="ru-RU" sz="31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900" b="1" i="1" dirty="0" smtClean="0">
                <a:solidFill>
                  <a:srgbClr val="085C52"/>
                </a:solidFill>
                <a:latin typeface="Garamond" pitchFamily="18" charset="0"/>
              </a:rPr>
              <a:t>Цель</a:t>
            </a:r>
            <a:r>
              <a:rPr lang="ru-RU" sz="2900" b="1" i="1" dirty="0">
                <a:solidFill>
                  <a:srgbClr val="085C52"/>
                </a:solidFill>
                <a:latin typeface="Garamond" pitchFamily="18" charset="0"/>
              </a:rPr>
              <a:t>: </a:t>
            </a:r>
            <a:r>
              <a:rPr lang="ru-RU" sz="3100" b="1" dirty="0" smtClean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31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700" b="1" dirty="0" smtClean="0">
                <a:solidFill>
                  <a:srgbClr val="085C52"/>
                </a:solidFill>
                <a:latin typeface="Garamond" pitchFamily="18" charset="0"/>
              </a:rPr>
              <a:t>формирование </a:t>
            </a:r>
            <a: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  <a:t>толерантного отношения</a:t>
            </a:r>
            <a:b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  <a:t> к взглядам, убеждениям, духовным</a:t>
            </a:r>
            <a:b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  <a:t> и эстетическим ценностям различных </a:t>
            </a:r>
            <a:b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  <a:t>этнических групп населения популяризации</a:t>
            </a:r>
            <a:b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  <a:t> самобытных национальных культур</a:t>
            </a:r>
            <a:br>
              <a:rPr lang="ru-RU" sz="2700" b="1" dirty="0">
                <a:solidFill>
                  <a:srgbClr val="085C52"/>
                </a:solidFill>
                <a:latin typeface="Garamond" pitchFamily="18" charset="0"/>
              </a:rPr>
            </a:br>
            <a:endParaRPr lang="ru-RU" sz="2700" b="1" dirty="0">
              <a:solidFill>
                <a:srgbClr val="085C52"/>
              </a:solidFill>
              <a:latin typeface="Garamond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1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655970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A4F356B-4EA2-49B7-8F12-E0C13E3D8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"/>
            <a:ext cx="9144000" cy="5710924"/>
          </a:xfrm>
        </p:spPr>
      </p:pic>
      <p:sp>
        <p:nvSpPr>
          <p:cNvPr id="10" name="Прямоугольник 9"/>
          <p:cNvSpPr/>
          <p:nvPr/>
        </p:nvSpPr>
        <p:spPr>
          <a:xfrm>
            <a:off x="0" y="2928938"/>
            <a:ext cx="9144000" cy="2071702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D9317D-AED9-46B2-8A0D-79D2DEAC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3500442"/>
            <a:ext cx="8229600" cy="952500"/>
          </a:xfrm>
        </p:spPr>
        <p:txBody>
          <a:bodyPr>
            <a:noAutofit/>
          </a:bodyPr>
          <a:lstStyle/>
          <a:p>
            <a:pPr algn="l"/>
            <a:r>
              <a:rPr lang="ru-RU" sz="2600" b="1" i="1" dirty="0">
                <a:solidFill>
                  <a:srgbClr val="085C52"/>
                </a:solidFill>
                <a:latin typeface="Garamond" pitchFamily="18" charset="0"/>
              </a:rPr>
              <a:t>Задачи: </a:t>
            </a:r>
            <a:r>
              <a:rPr lang="ru-RU" sz="2400" b="1" dirty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085C52"/>
                </a:solidFill>
                <a:latin typeface="Garamond" pitchFamily="18" charset="0"/>
              </a:rPr>
              <a:t>- </a:t>
            </a: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презентация национальных культур, традиций и обычаев;</a:t>
            </a:r>
            <a:b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- создание условий для культурного обмена и национального </a:t>
            </a:r>
            <a: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  <a:t>  взаимодействия</a:t>
            </a: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;</a:t>
            </a:r>
            <a:b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- укрепление межнациональных культурных связей.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949791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8209A5F-8B90-4A59-923C-C7D036900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5000"/>
          </a:xfrm>
        </p:spPr>
      </p:pic>
      <p:sp>
        <p:nvSpPr>
          <p:cNvPr id="12" name="Прямоугольник 11"/>
          <p:cNvSpPr/>
          <p:nvPr/>
        </p:nvSpPr>
        <p:spPr>
          <a:xfrm>
            <a:off x="0" y="214294"/>
            <a:ext cx="9144000" cy="2071702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E752FD-2A7D-4058-917B-8C0DAC16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0" y="357170"/>
            <a:ext cx="8501122" cy="1857388"/>
          </a:xfrm>
        </p:spPr>
        <p:txBody>
          <a:bodyPr>
            <a:noAutofit/>
          </a:bodyPr>
          <a:lstStyle/>
          <a:p>
            <a:pPr algn="l"/>
            <a:r>
              <a:rPr lang="ru-RU" sz="2600" b="1" i="1" dirty="0" smtClean="0">
                <a:solidFill>
                  <a:srgbClr val="085C52"/>
                </a:solidFill>
                <a:latin typeface="Garamond" pitchFamily="18" charset="0"/>
              </a:rPr>
              <a:t>Результат:</a:t>
            </a: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/>
            </a:r>
            <a:b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- участники изучили культуру, быт </a:t>
            </a:r>
            <a: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  <a:t>народов России,  </a:t>
            </a:r>
            <a:b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  <a:t> национальные обычаи </a:t>
            </a: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и обряды, культурные особенности;</a:t>
            </a:r>
            <a:b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- участники фестиваля </a:t>
            </a:r>
            <a: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  <a:t>стали победителями  в  4 из 8   </a:t>
            </a:r>
            <a:b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</a:br>
            <a:r>
              <a:rPr lang="ru-RU" sz="2300" b="1" dirty="0">
                <a:solidFill>
                  <a:srgbClr val="085C52"/>
                </a:solidFill>
                <a:latin typeface="Garamond" pitchFamily="18" charset="0"/>
              </a:rPr>
              <a:t> </a:t>
            </a:r>
            <a:r>
              <a:rPr lang="ru-RU" sz="2300" b="1" dirty="0" smtClean="0">
                <a:solidFill>
                  <a:srgbClr val="085C52"/>
                </a:solidFill>
                <a:latin typeface="Garamond" pitchFamily="18" charset="0"/>
              </a:rPr>
              <a:t>  номинаций фестиваля.</a:t>
            </a:r>
            <a:endParaRPr lang="ru-RU" sz="2300" b="1" dirty="0">
              <a:solidFill>
                <a:srgbClr val="085C52"/>
              </a:solidFill>
              <a:latin typeface="Garamond" pitchFamily="18" charset="0"/>
            </a:endParaRPr>
          </a:p>
        </p:txBody>
      </p:sp>
      <p:pic>
        <p:nvPicPr>
          <p:cNvPr id="1026" name="Picture 2" descr="https://pp.userapi.com/c840321/v840321365/29d4d/NepHB20Hl78.jpg">
            <a:extLst>
              <a:ext uri="{FF2B5EF4-FFF2-40B4-BE49-F238E27FC236}">
                <a16:creationId xmlns="" xmlns:a16="http://schemas.microsoft.com/office/drawing/2014/main" id="{8F82685A-A02F-4BCE-95DB-D1646CD8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714624"/>
            <a:ext cx="2500330" cy="236572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14624"/>
            <a:ext cx="2928958" cy="24098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714624"/>
            <a:ext cx="3024166" cy="239617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410862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2164353"/>
            <a:ext cx="8763000" cy="38735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itchFamily="18" charset="0"/>
              </a:rPr>
              <a:t>Фестиваль национальных культур </a:t>
            </a:r>
          </a:p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г. Киров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-324073"/>
            <a:ext cx="9217026" cy="5579603"/>
            <a:chOff x="-36512" y="-89543"/>
            <a:chExt cx="9217026" cy="6695523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-36512" y="-89543"/>
              <a:ext cx="9195735" cy="6695523"/>
              <a:chOff x="-66367" y="-99392"/>
              <a:chExt cx="9104456" cy="6487749"/>
            </a:xfrm>
          </p:grpSpPr>
          <p:pic>
            <p:nvPicPr>
              <p:cNvPr id="3081" name="Picture 9" descr="C:\Users\FG\Desktop\Фото для презентации\Фестиваль нац культур Киров\Фото Киров\kIWKfQO9_5M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3212976"/>
                <a:ext cx="4379009" cy="3021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C:\Users\FG\Desktop\Фото для презентации\Фестиваль нац культур Киров\Фото Киров\HfcOFjU8OoU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512" y="3272317"/>
                <a:ext cx="4686876" cy="31160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8" name="Picture 6" descr="C:\Users\FG\Desktop\Фото для презентации\Фестиваль нац культур Киров\Фото Киров\Ut_rPAelDAg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-99392"/>
                <a:ext cx="4322073" cy="3396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5" name="Picture 3" descr="C:\Users\FG\Desktop\Фото для презентации\Фестиваль нац культур Киров\Фото Киров\fpfTRIxfNsI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6367" y="-40611"/>
                <a:ext cx="5011062" cy="3331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одзаголовок 2"/>
            <p:cNvSpPr txBox="1">
              <a:spLocks/>
            </p:cNvSpPr>
            <p:nvPr/>
          </p:nvSpPr>
          <p:spPr>
            <a:xfrm>
              <a:off x="1" y="3042540"/>
              <a:ext cx="9180513" cy="890516"/>
            </a:xfrm>
            <a:prstGeom prst="rect">
              <a:avLst/>
            </a:prstGeom>
            <a:solidFill>
              <a:schemeClr val="bg1">
                <a:lumMod val="95000"/>
                <a:alpha val="82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latinLnBrk="0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rgbClr val="085C52"/>
                  </a:solidFill>
                  <a:latin typeface="Garamond" pitchFamily="18" charset="0"/>
                  <a:cs typeface="Times New Roman" pitchFamily="18" charset="0"/>
                </a:rPr>
                <a:t>Фестиваль национальных культур, г. Киров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214282" y="214294"/>
            <a:ext cx="8715436" cy="4929222"/>
            <a:chOff x="-6358" y="-40610"/>
            <a:chExt cx="9237301" cy="6349930"/>
          </a:xfrm>
        </p:grpSpPr>
        <p:pic>
          <p:nvPicPr>
            <p:cNvPr id="21" name="Picture 2" descr="C:\Users\FG\Desktop\Фото для презентации\Фестиваль нац культур Киров\Фото Киров\8EWcfi0hR8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844644"/>
              <a:ext cx="5090991" cy="3392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FG\Desktop\Фото для презентации\Фестиваль нац культур Киров\Фото Киров\Qm74UrMtn_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78746"/>
              <a:ext cx="4139952" cy="3030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7" descr="C:\Users\FG\Desktop\Фото для презентации\Фестиваль нац культур Киров\Фото Киров\yBjNUDjx68U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435" y="-27384"/>
              <a:ext cx="4180077" cy="330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FG\Desktop\Фото для презентации\Фестиваль нац культур Киров\Фото Киров\ZIfGN212cjg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8" y="-40610"/>
              <a:ext cx="5006483" cy="3328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07207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285732"/>
            <a:ext cx="9144000" cy="3643338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57200"/>
            <a:ext cx="8712968" cy="520063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73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500178"/>
            <a:ext cx="90011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Воспитательная работа,</a:t>
            </a:r>
            <a:r>
              <a:rPr lang="en-US" sz="2200" b="1" i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200" b="1" i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ориентированная на гражданское воспитание </a:t>
            </a:r>
            <a:r>
              <a:rPr lang="ru-RU" sz="2200" b="1" i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молодежи, </a:t>
            </a:r>
            <a:r>
              <a:rPr lang="ru-RU" sz="2200" b="1" i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даёт возможность</a:t>
            </a: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отвлечения молодёжи от  негативного воздействия уличной среды;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привлечения к общественно-полезной деятельности;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формирования правовой  и нравственной культуры подрастающего поколения;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формирования профессионализма и гражданской </a:t>
            </a:r>
            <a:r>
              <a:rPr lang="ru-RU" sz="2200" b="1" dirty="0" smtClean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активности</a:t>
            </a:r>
            <a:endParaRPr lang="ru-RU" sz="2200" b="1" dirty="0">
              <a:solidFill>
                <a:srgbClr val="085C52"/>
              </a:solidFill>
              <a:latin typeface="Garamond" pitchFamily="18" charset="0"/>
              <a:cs typeface="Times New Roman" pitchFamily="18" charset="0"/>
            </a:endParaRPr>
          </a:p>
          <a:p>
            <a:endParaRPr lang="ru-RU" dirty="0">
              <a:latin typeface="Garamond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>
              <a:latin typeface="Garamond" pitchFamily="18" charset="0"/>
              <a:cs typeface="Times New Roman" pitchFamily="18" charset="0"/>
            </a:endParaRPr>
          </a:p>
          <a:p>
            <a:endParaRPr lang="ru-RU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285732"/>
            <a:ext cx="87154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СИСТЕМНЫЙ ПОДХОД В ФОРМИРОВАНИИ ГРАЖДАНСКОЙ ПОЗИЦИИ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– </a:t>
            </a:r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ЭТО СОЗДАНИЕ УСЛОВИЙ ДЛЯ ИХ САМОПОЗНАНИЯ </a:t>
            </a:r>
            <a:endParaRPr lang="ru-RU" sz="25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51720" y="1837387"/>
            <a:ext cx="518457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FG\Desktop\обработка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r="18458"/>
          <a:stretch/>
        </p:blipFill>
        <p:spPr bwMode="auto">
          <a:xfrm>
            <a:off x="1" y="-27303"/>
            <a:ext cx="9144001" cy="5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469630"/>
            <a:ext cx="9144000" cy="464347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4"/>
            <a:ext cx="9215502" cy="1785950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solidFill>
                  <a:srgbClr val="085C52"/>
                </a:solidFill>
                <a:latin typeface="Garamond" pitchFamily="18" charset="0"/>
              </a:rPr>
              <a:t>Таким образом,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сформированная система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воспитательной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работы в рамках внеучебной деятельности академии ориентирована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на: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9266" y="1492358"/>
            <a:ext cx="85334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формирование самосознания студентов, их </a:t>
            </a:r>
          </a:p>
          <a:p>
            <a:pPr algn="just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   профессиональной и гражданской позиции как активных </a:t>
            </a:r>
          </a:p>
          <a:p>
            <a:pPr algn="just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   членов российского общества;</a:t>
            </a:r>
          </a:p>
          <a:p>
            <a:pPr marL="342900" indent="-342900" algn="just">
              <a:buFontTx/>
              <a:buChar char="-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использование функциональной модели воспитательной работы с вовлечением в процесс всего ресурсного потенциала академии как оптимальной для определения гражданской позиции обучающихся;</a:t>
            </a:r>
          </a:p>
          <a:p>
            <a:pPr marL="342900" indent="-342900" algn="just">
              <a:buFontTx/>
              <a:buChar char="-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продолжение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Концепции развития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воспитательной работы и молодежной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политики в академии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979712" y="2017407"/>
            <a:ext cx="518457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13037" y="4680244"/>
            <a:ext cx="9144001" cy="1034493"/>
            <a:chOff x="0" y="5661248"/>
            <a:chExt cx="9144001" cy="1241392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7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788679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56"/>
            <a:ext cx="9144000" cy="857236"/>
          </a:xfrm>
          <a:solidFill>
            <a:schemeClr val="bg1">
              <a:lumMod val="85000"/>
              <a:alpha val="85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БЛАГОДАРЮ ЗА ВНИМАНИЕ!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x_yowctj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285732"/>
            <a:ext cx="9144000" cy="392909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2051720" y="1597360"/>
            <a:ext cx="518457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Содержимое 2"/>
          <p:cNvSpPr>
            <a:spLocks noGrp="1"/>
          </p:cNvSpPr>
          <p:nvPr>
            <p:ph sz="quarter" idx="1"/>
          </p:nvPr>
        </p:nvSpPr>
        <p:spPr>
          <a:xfrm>
            <a:off x="857224" y="928674"/>
            <a:ext cx="7891462" cy="40005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развивать у молодежи способность  к инновациям, управлению собственной жизнью и деятельностью на основе общечеловеческих нравственных ценностей, созидания  и сотрудничества с разными людьми; 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учить их проявлять инициативу, самостоятельность, толерантность и ответственность;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формировать активную жизненную позицию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itchFamily="18" charset="0"/>
              </a:rPr>
              <a:t>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6"/>
            <a:ext cx="7499350" cy="9525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Воспитывать – это значит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4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11"/>
            <a:ext cx="9144000" cy="570608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2000244"/>
            <a:ext cx="9144000" cy="3071834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2000232" y="642922"/>
            <a:ext cx="518457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42910" y="-214334"/>
            <a:ext cx="7793037" cy="121840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Georgi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Воспитание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в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Академии</a:t>
            </a:r>
            <a:endParaRPr lang="en-GB" sz="32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idx="1"/>
          </p:nvPr>
        </p:nvSpPr>
        <p:spPr>
          <a:xfrm>
            <a:off x="285720" y="2000244"/>
            <a:ext cx="8715436" cy="34290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н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е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может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ограничиваться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отдельными учебными дисциплинами;</a:t>
            </a:r>
            <a:endParaRPr lang="en-GB" sz="22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обязательно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включает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жизнь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студентов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 в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свободное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от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образовательного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процесса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время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;</a:t>
            </a:r>
            <a:endParaRPr lang="en-GB" sz="22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не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может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осуществляться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преимущественно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в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культурно-массовой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и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досуговой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деятельности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;</a:t>
            </a:r>
            <a:endParaRPr lang="en-GB" sz="22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ориентировано на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созда</a:t>
            </a:r>
            <a:r>
              <a:rPr lang="ru-RU" sz="2200" b="1" dirty="0" err="1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ние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услови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й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для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самореализации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молодежи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и 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формирование </a:t>
            </a:r>
            <a:r>
              <a:rPr lang="en-GB" sz="2200" b="1" dirty="0" err="1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стимул</a:t>
            </a:r>
            <a:r>
              <a:rPr lang="ru-RU" sz="2200" b="1" dirty="0" err="1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ов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для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ее </a:t>
            </a:r>
            <a:r>
              <a:rPr lang="en-GB" sz="2200" b="1" dirty="0" err="1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включения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в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общественные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процессы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5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Картинки по запросу Фото Пут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6037854"/>
            <a:ext cx="10764688" cy="6422081"/>
          </a:xfrm>
          <a:prstGeom prst="rect">
            <a:avLst/>
          </a:prstGeom>
          <a:noFill/>
        </p:spPr>
      </p:pic>
      <p:pic>
        <p:nvPicPr>
          <p:cNvPr id="3074" name="Picture 2" descr="http://chekhov_oorq00.radius-host.net/wp-content/uploads/2016/04/01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315" cy="67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315710" y="157200"/>
            <a:ext cx="5048378" cy="3840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</a:t>
            </a:r>
            <a:r>
              <a:rPr lang="ru-RU" sz="1800" b="1" dirty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От того, как мы воспитаем молодёжь, зависит то, сможет ли Россия сберечь и приумножить саму себя. </a:t>
            </a:r>
            <a:r>
              <a:rPr lang="ru-RU" sz="1800" b="1" dirty="0">
                <a:solidFill>
                  <a:srgbClr val="085C52"/>
                </a:solidFill>
                <a:latin typeface="Garamond" pitchFamily="18" charset="0"/>
                <a:cs typeface="Times New Roman" pitchFamily="18" charset="0"/>
              </a:rPr>
              <a:t>Сможет ли она быть современной, перспективной, эффективно развивающейся, но в то же время сможет ли не растерять себя как нацию, не утратить свою самобытность в очень непростой современной обстановке. Как показывает, в том числе и наш собственный исторический опыт, </a:t>
            </a:r>
            <a:r>
              <a:rPr lang="ru-RU" sz="1800" b="1" dirty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культурное самосознание, духовные, нравственные ценности, ценностные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коды – это сфера жёсткой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конкуренции, порой – объект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открытого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информационного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противоборства»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В.В</a:t>
            </a:r>
            <a:r>
              <a:rPr lang="ru-RU" sz="1800" b="1" dirty="0" smtClean="0">
                <a:solidFill>
                  <a:srgbClr val="C00000"/>
                </a:solidFill>
                <a:latin typeface="Garamond" pitchFamily="18" charset="0"/>
                <a:cs typeface="Times New Roman" pitchFamily="18" charset="0"/>
              </a:rPr>
              <a:t>. Путин</a:t>
            </a:r>
            <a:endParaRPr lang="ru-RU" sz="1800" b="1" dirty="0">
              <a:solidFill>
                <a:srgbClr val="C00000"/>
              </a:solidFill>
              <a:latin typeface="Garamond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18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://belive.ru/wp-content/uploads/2015/01/d773ee0f24ea22334938b29d57c143e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483" y="6037853"/>
            <a:ext cx="11687476" cy="427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3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FG\Desktop\обработка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r="18458"/>
          <a:stretch/>
        </p:blipFill>
        <p:spPr bwMode="auto">
          <a:xfrm>
            <a:off x="1" y="-27303"/>
            <a:ext cx="9144001" cy="5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0"/>
            <a:ext cx="9787006" cy="1143000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Анализ системы воспитательной работы 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в 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контексте формирования 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государственной 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молодёжной политики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323953"/>
              </p:ext>
            </p:extLst>
          </p:nvPr>
        </p:nvGraphicFramePr>
        <p:xfrm>
          <a:off x="214282" y="1071550"/>
          <a:ext cx="8712968" cy="42333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564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564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n>
                            <a:noFill/>
                          </a:ln>
                          <a:latin typeface="Garamond" pitchFamily="18" charset="0"/>
                        </a:rPr>
                        <a:t>СИЛЬНЫЕ СТОРОНЫ</a:t>
                      </a:r>
                      <a:endParaRPr lang="ru-RU" sz="1500" b="1" dirty="0">
                        <a:ln>
                          <a:noFill/>
                        </a:ln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n>
                            <a:noFill/>
                          </a:ln>
                          <a:latin typeface="Garamond" pitchFamily="18" charset="0"/>
                        </a:rPr>
                        <a:t>СЛАБЫЕ</a:t>
                      </a:r>
                      <a:r>
                        <a:rPr lang="ru-RU" sz="15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 СТОРОНЫ</a:t>
                      </a:r>
                      <a:endParaRPr lang="ru-RU" sz="1500" b="1" dirty="0">
                        <a:ln>
                          <a:noFill/>
                        </a:ln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T="38100" marB="381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09738">
                <a:tc>
                  <a:txBody>
                    <a:bodyPr/>
                    <a:lstStyle/>
                    <a:p>
                      <a:pPr marL="163513" indent="-163513" algn="just">
                        <a:buAutoNum type="arabicPeriod"/>
                      </a:pPr>
                      <a:r>
                        <a:rPr lang="ru-RU" sz="1400" b="1" dirty="0">
                          <a:ln>
                            <a:noFill/>
                          </a:ln>
                          <a:latin typeface="Garamond" pitchFamily="18" charset="0"/>
                        </a:rPr>
                        <a:t>Улучшение социально-экономического положения молодёжи в РФ (в целом);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dirty="0">
                          <a:ln>
                            <a:noFill/>
                          </a:ln>
                          <a:latin typeface="Garamond" pitchFamily="18" charset="0"/>
                        </a:rPr>
                        <a:t>Усиление стремления и  рост мотивации к ведению ЗОЖ;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dirty="0">
                          <a:ln>
                            <a:noFill/>
                          </a:ln>
                          <a:latin typeface="Garamond" pitchFamily="18" charset="0"/>
                        </a:rPr>
                        <a:t>Достаточная материально-техническая база ВУЗа для обеспечения возможности участия в научных конференциях, спортивных соревнованиях, творческих конкурсах, предметных олимпиадах</a:t>
                      </a: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 на международном, всероссийском, краевом, городском уровнях;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Высокий интеллектуальный и творческий потенциал, а также инициативность и интерес студентов к общественной деятельности;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Кадровый потенциал академии </a:t>
                      </a:r>
                      <a:r>
                        <a:rPr lang="ru-RU" sz="1400" b="1" baseline="0" dirty="0" smtClean="0">
                          <a:ln>
                            <a:noFill/>
                          </a:ln>
                          <a:latin typeface="Garamond" pitchFamily="18" charset="0"/>
                        </a:rPr>
                        <a:t>(качественная характеристика профессорско-преподавательского состава и функциональная </a:t>
                      </a: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модель организации внеучебной деятельности)</a:t>
                      </a:r>
                      <a:r>
                        <a:rPr lang="en-US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.</a:t>
                      </a:r>
                      <a:endParaRPr lang="ru-RU" sz="1400" b="1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163513" indent="-163513" algn="just">
                        <a:buAutoNum type="arabicPeriod"/>
                      </a:pPr>
                      <a:r>
                        <a:rPr lang="ru-RU" sz="1400" b="1" dirty="0">
                          <a:ln>
                            <a:noFill/>
                          </a:ln>
                          <a:latin typeface="Garamond" pitchFamily="18" charset="0"/>
                        </a:rPr>
                        <a:t>Снижение</a:t>
                      </a: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 численности молодёжи вследствие демографических проблем прошлых лет;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Недостаточная системная обратная связь с родителями;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Не всегда позитивная активизация студентов;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Установка «сверху» для органов студенческого самоуправления к автономности, самостоятельности, контролю за деятельностью </a:t>
                      </a:r>
                      <a:r>
                        <a:rPr lang="ru-RU" sz="1400" b="1" baseline="0" dirty="0" smtClean="0">
                          <a:ln>
                            <a:noFill/>
                          </a:ln>
                          <a:latin typeface="Garamond" pitchFamily="18" charset="0"/>
                        </a:rPr>
                        <a:t>администрации вуза </a:t>
                      </a: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и преподавателей;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Отсутствие единой системы в определении целей, задач, содержании и форм работы в указаниях «сверху» (</a:t>
                      </a:r>
                      <a:r>
                        <a:rPr lang="ru-RU" sz="1400" b="1" baseline="0" dirty="0" err="1">
                          <a:ln>
                            <a:noFill/>
                          </a:ln>
                          <a:latin typeface="Garamond" pitchFamily="18" charset="0"/>
                        </a:rPr>
                        <a:t>Мин-во</a:t>
                      </a: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 образования и науки, </a:t>
                      </a:r>
                      <a:r>
                        <a:rPr lang="ru-RU" sz="1400" b="1" baseline="0" dirty="0" err="1">
                          <a:ln>
                            <a:noFill/>
                          </a:ln>
                          <a:latin typeface="Garamond" pitchFamily="18" charset="0"/>
                        </a:rPr>
                        <a:t>Мин-во</a:t>
                      </a: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 здравоохранения, </a:t>
                      </a:r>
                      <a:r>
                        <a:rPr lang="ru-RU" sz="1400" b="1" baseline="0" dirty="0" err="1">
                          <a:ln>
                            <a:noFill/>
                          </a:ln>
                          <a:latin typeface="Garamond" pitchFamily="18" charset="0"/>
                        </a:rPr>
                        <a:t>Росмолодёжь</a:t>
                      </a: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 и региональные структуры)</a:t>
                      </a:r>
                    </a:p>
                    <a:p>
                      <a:pPr marL="163513" indent="-163513" algn="just">
                        <a:buAutoNum type="arabicPeriod"/>
                      </a:pP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Отсутствие количественных критериев воспитательной работы в вузе </a:t>
                      </a:r>
                      <a:r>
                        <a:rPr lang="en-US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    </a:t>
                      </a:r>
                      <a:r>
                        <a:rPr lang="ru-RU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при проведении государственной аккредитации</a:t>
                      </a:r>
                      <a:r>
                        <a:rPr lang="en-US" sz="1400" b="1" baseline="0" dirty="0">
                          <a:ln>
                            <a:noFill/>
                          </a:ln>
                          <a:latin typeface="Garamond" pitchFamily="18" charset="0"/>
                        </a:rPr>
                        <a:t>.</a:t>
                      </a:r>
                      <a:endParaRPr lang="ru-RU" sz="1400" b="1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T="38100" marB="3810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" y="5197491"/>
            <a:ext cx="9144000" cy="300303"/>
          </a:xfrm>
          <a:prstGeom prst="rect">
            <a:avLst/>
          </a:prstGeom>
          <a:solidFill>
            <a:srgbClr val="F6D08F"/>
          </a:solidFill>
          <a:ln>
            <a:noFill/>
          </a:ln>
          <a:effectLst>
            <a:outerShdw blurRad="241300" dist="38100" dir="16200000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5257767"/>
            <a:ext cx="9144000" cy="494433"/>
          </a:xfrm>
          <a:prstGeom prst="rect">
            <a:avLst/>
          </a:prstGeom>
          <a:gradFill rotWithShape="1">
            <a:gsLst>
              <a:gs pos="0">
                <a:srgbClr val="087979"/>
              </a:gs>
              <a:gs pos="100000">
                <a:srgbClr val="05514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3" descr="I:\`фш\1 - MediArt---ЧГМА\chgm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06" y="5079694"/>
            <a:ext cx="709675" cy="5381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FG\Desktop\обработка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r="18458"/>
          <a:stretch/>
        </p:blipFill>
        <p:spPr bwMode="auto">
          <a:xfrm>
            <a:off x="1" y="-27303"/>
            <a:ext cx="9144001" cy="5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57170"/>
            <a:ext cx="8786874" cy="85063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Анализ системы воспитательной работы в контексте формирования государственной молодёжной политики</a:t>
            </a: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674627"/>
              </p:ext>
            </p:extLst>
          </p:nvPr>
        </p:nvGraphicFramePr>
        <p:xfrm>
          <a:off x="179512" y="1500178"/>
          <a:ext cx="8712968" cy="32887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564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564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542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n>
                            <a:noFill/>
                          </a:ln>
                          <a:latin typeface="Garamond" pitchFamily="18" charset="0"/>
                        </a:rPr>
                        <a:t>УГРОЗЫ</a:t>
                      </a:r>
                      <a:endParaRPr lang="ru-RU" sz="1500" b="1" dirty="0">
                        <a:ln>
                          <a:noFill/>
                        </a:ln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T="38100" marB="38100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noFill/>
                        </a:ln>
                        <a:latin typeface="+mj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85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5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5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5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5C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427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Garamond" pitchFamily="18" charset="0"/>
                        </a:rPr>
                        <a:t>Внешние</a:t>
                      </a:r>
                      <a:endParaRPr lang="ru-RU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Garamond" pitchFamily="18" charset="0"/>
                        </a:rPr>
                        <a:t>Внутренние</a:t>
                      </a:r>
                      <a:endParaRPr lang="ru-RU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T="38100" marB="3810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7847">
                <a:tc>
                  <a:txBody>
                    <a:bodyPr/>
                    <a:lstStyle/>
                    <a:p>
                      <a:pPr marL="188913" indent="-160338">
                        <a:buAutoNum type="arabicPeriod"/>
                      </a:pPr>
                      <a:r>
                        <a:rPr lang="ru-RU" sz="1500" b="1" dirty="0">
                          <a:latin typeface="Garamond" pitchFamily="18" charset="0"/>
                        </a:rPr>
                        <a:t>Обострение</a:t>
                      </a:r>
                      <a:r>
                        <a:rPr lang="ru-RU" sz="1500" b="1" baseline="0" dirty="0">
                          <a:latin typeface="Garamond" pitchFamily="18" charset="0"/>
                        </a:rPr>
                        <a:t> геополитической ситуации в мире;</a:t>
                      </a:r>
                    </a:p>
                    <a:p>
                      <a:pPr marL="188913" indent="-160338">
                        <a:buAutoNum type="arabicPeriod"/>
                      </a:pPr>
                      <a:r>
                        <a:rPr lang="ru-RU" sz="1500" b="1" baseline="0" dirty="0">
                          <a:latin typeface="Garamond" pitchFamily="18" charset="0"/>
                        </a:rPr>
                        <a:t>Деструктивное информационное воздействие на молодёжь (в том числе с </a:t>
                      </a:r>
                      <a:r>
                        <a:rPr lang="ru-RU" sz="1500" b="1" baseline="0" dirty="0" smtClean="0">
                          <a:latin typeface="Garamond" pitchFamily="18" charset="0"/>
                        </a:rPr>
                        <a:t>использованием </a:t>
                      </a:r>
                      <a:r>
                        <a:rPr lang="ru-RU" sz="1500" b="1" baseline="0" dirty="0">
                          <a:latin typeface="Garamond" pitchFamily="18" charset="0"/>
                        </a:rPr>
                        <a:t>интернет ресурсов);</a:t>
                      </a:r>
                    </a:p>
                    <a:p>
                      <a:pPr marL="188913" indent="-160338">
                        <a:buAutoNum type="arabicPeriod"/>
                      </a:pPr>
                      <a:r>
                        <a:rPr lang="ru-RU" sz="1500" b="1" baseline="0" dirty="0">
                          <a:latin typeface="Garamond" pitchFamily="18" charset="0"/>
                        </a:rPr>
                        <a:t>Национальная и религиозная нетерпимость;</a:t>
                      </a:r>
                    </a:p>
                    <a:p>
                      <a:pPr marL="188913" indent="-160338">
                        <a:buAutoNum type="arabicPeriod"/>
                      </a:pPr>
                      <a:r>
                        <a:rPr lang="ru-RU" sz="1500" b="1" baseline="0" dirty="0">
                          <a:latin typeface="Garamond" pitchFamily="18" charset="0"/>
                        </a:rPr>
                        <a:t>Социальное напряжение в обществе.</a:t>
                      </a:r>
                      <a:endParaRPr lang="ru-RU" sz="1500" b="1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Garamond" pitchFamily="18" charset="0"/>
                        <a:cs typeface="Times New Roman" panose="02020603050405020304" pitchFamily="18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1" dirty="0">
                          <a:latin typeface="Garamond" pitchFamily="18" charset="0"/>
                        </a:rPr>
                        <a:t>1. </a:t>
                      </a:r>
                      <a:r>
                        <a:rPr lang="ru-RU" sz="1500" b="1" dirty="0" err="1">
                          <a:latin typeface="Garamond" pitchFamily="18" charset="0"/>
                        </a:rPr>
                        <a:t>Патерналистсткая</a:t>
                      </a:r>
                      <a:r>
                        <a:rPr lang="ru-RU" sz="1500" b="1" dirty="0">
                          <a:latin typeface="Garamond" pitchFamily="18" charset="0"/>
                        </a:rPr>
                        <a:t> </a:t>
                      </a:r>
                      <a:r>
                        <a:rPr lang="ru-RU" sz="1500" b="1" dirty="0" smtClean="0">
                          <a:latin typeface="Garamond" pitchFamily="18" charset="0"/>
                        </a:rPr>
                        <a:t>модель</a:t>
                      </a:r>
                      <a:r>
                        <a:rPr lang="en-US" sz="1500" b="1" dirty="0" smtClean="0">
                          <a:latin typeface="Garamond" pitchFamily="18" charset="0"/>
                        </a:rPr>
                        <a:t> </a:t>
                      </a:r>
                      <a:r>
                        <a:rPr lang="ru-RU" sz="1500" b="1" dirty="0">
                          <a:latin typeface="Garamond" pitchFamily="18" charset="0"/>
                        </a:rPr>
                        <a:t>«</a:t>
                      </a:r>
                      <a:r>
                        <a:rPr lang="ru-RU" sz="1500" b="1" dirty="0" smtClean="0">
                          <a:latin typeface="Garamond" pitchFamily="18" charset="0"/>
                        </a:rPr>
                        <a:t>студент-преподаватель</a:t>
                      </a:r>
                      <a:r>
                        <a:rPr lang="ru-RU" sz="1500" b="1" dirty="0">
                          <a:latin typeface="Garamond" pitchFamily="18" charset="0"/>
                        </a:rPr>
                        <a:t>»;</a:t>
                      </a:r>
                    </a:p>
                    <a:p>
                      <a:pPr algn="just"/>
                      <a:r>
                        <a:rPr lang="ru-RU" sz="1500" b="1" dirty="0">
                          <a:latin typeface="Garamond" pitchFamily="18" charset="0"/>
                        </a:rPr>
                        <a:t>2. </a:t>
                      </a:r>
                      <a:r>
                        <a:rPr lang="ru-RU" sz="1500" b="1" dirty="0" err="1">
                          <a:latin typeface="Garamond" pitchFamily="18" charset="0"/>
                        </a:rPr>
                        <a:t>Несформированность</a:t>
                      </a:r>
                      <a:r>
                        <a:rPr lang="ru-RU" sz="1500" b="1" dirty="0">
                          <a:latin typeface="Garamond" pitchFamily="18" charset="0"/>
                        </a:rPr>
                        <a:t> нравственных ориентиров молодёжи;</a:t>
                      </a:r>
                    </a:p>
                    <a:p>
                      <a:pPr algn="just"/>
                      <a:r>
                        <a:rPr lang="ru-RU" sz="1500" b="1" dirty="0">
                          <a:latin typeface="Garamond" pitchFamily="18" charset="0"/>
                        </a:rPr>
                        <a:t>3. Наличие меркантильных интересов у студентов как побудительных мотивов к участию в общественной жизни академии (требование ПГАС, </a:t>
                      </a:r>
                      <a:r>
                        <a:rPr lang="ru-RU" sz="1500" b="1" dirty="0" smtClean="0">
                          <a:latin typeface="Garamond" pitchFamily="18" charset="0"/>
                        </a:rPr>
                        <a:t>дополнительные</a:t>
                      </a:r>
                      <a:r>
                        <a:rPr lang="ru-RU" sz="1500" b="1" baseline="0" dirty="0" smtClean="0">
                          <a:latin typeface="Garamond" pitchFamily="18" charset="0"/>
                        </a:rPr>
                        <a:t> </a:t>
                      </a:r>
                      <a:r>
                        <a:rPr lang="ru-RU" sz="1500" b="1" baseline="0" dirty="0">
                          <a:latin typeface="Garamond" pitchFamily="18" charset="0"/>
                        </a:rPr>
                        <a:t>выплаты).</a:t>
                      </a:r>
                      <a:endParaRPr lang="ru-RU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Garamond" pitchFamily="18" charset="0"/>
                        <a:cs typeface="Times New Roman" panose="02020603050405020304" pitchFamily="18" charset="0"/>
                      </a:endParaRPr>
                    </a:p>
                  </a:txBody>
                  <a:tcPr marT="38100" marB="3810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9512" y="157200"/>
            <a:ext cx="8712968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4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qaw1jgnlb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911"/>
            <a:ext cx="9144000" cy="570608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285732"/>
            <a:ext cx="9144000" cy="4929222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57200"/>
            <a:ext cx="8715436" cy="1168135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itchFamily="18" charset="0"/>
              </a:rPr>
              <a:t>Анализ системы воспитательной работы в контексте формирования государственной молодёжной политики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1658060"/>
            <a:ext cx="86909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63513" algn="just"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Полноценное формирование личности врача на основе принципов профессиональной этики и духовных ценностей; </a:t>
            </a:r>
          </a:p>
          <a:p>
            <a:pPr marL="177800" indent="-163513" algn="just">
              <a:buAutoNum type="arabicPeriod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Гражданское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и личностное самоопределение студентов через развитие системы студенческого самоуправления как одной из форм государственной молодёжной политики РФ;</a:t>
            </a:r>
          </a:p>
          <a:p>
            <a:pPr marL="177800" indent="-163513" algn="just">
              <a:buAutoNum type="arabicPeriod"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Педагогическое сопровождение деятельности органов студенческого самоуправления;</a:t>
            </a:r>
          </a:p>
          <a:p>
            <a:pPr marL="177800" indent="-163513" algn="just">
              <a:buAutoNum type="arabicPeriod"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Использование законодательной основы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формирования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внеучебной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среды вуза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anose="02020603050405020304" pitchFamily="18" charset="0"/>
            </a:endParaRPr>
          </a:p>
          <a:p>
            <a:pPr marL="177800" indent="-163513" algn="just">
              <a:buAutoNum type="arabicPeriod"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Развитие системы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тьюторства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с использованием принципа 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возрастосообразности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;</a:t>
            </a:r>
          </a:p>
          <a:p>
            <a:pPr marL="177800" indent="-163513" algn="just">
              <a:buAutoNum type="arabicPeriod"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Сохранение традиций через обеспечение преемственности поколений (Музей истории академии, Совет ветеранов);</a:t>
            </a:r>
          </a:p>
          <a:p>
            <a:pPr marL="177800" indent="-163513" algn="just">
              <a:buAutoNum type="arabicPeriod"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Развитие творческого потенциала молодёжи;</a:t>
            </a:r>
          </a:p>
          <a:p>
            <a:pPr marL="177800" indent="-163513" algn="just">
              <a:buAutoNum type="arabicPeriod"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Развитие физической культуры и массового спорта;</a:t>
            </a:r>
          </a:p>
          <a:p>
            <a:pPr marL="177800" indent="-163513" algn="just">
              <a:buAutoNum type="arabicPeriod"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Внедрение единой государственной системы оценки показателя «Воспитательная деятельность в ВУЗе» как мотивирующего фактора развития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внеучебной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деятельности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Garamond" pitchFamily="18" charset="0"/>
              <a:cs typeface="Times New Roman" panose="02020603050405020304" pitchFamily="18" charset="0"/>
            </a:endParaRPr>
          </a:p>
          <a:p>
            <a:pPr marL="14287" algn="just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  <a:cs typeface="Times New Roman" panose="02020603050405020304" pitchFamily="18" charset="0"/>
              </a:rPr>
              <a:t>   воспитательного процесса.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079" y="1284986"/>
            <a:ext cx="3448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accent5">
                    <a:lumMod val="50000"/>
                  </a:schemeClr>
                </a:solidFill>
                <a:latin typeface="Garamond" pitchFamily="18" charset="0"/>
              </a:rPr>
              <a:t>Возможности</a:t>
            </a:r>
            <a:r>
              <a:rPr lang="ru-RU" sz="2200" b="1" i="1" dirty="0">
                <a:latin typeface="Garamond" pitchFamily="18" charset="0"/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3" y="157200"/>
            <a:ext cx="8750206" cy="54262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928794" y="1357302"/>
            <a:ext cx="518457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1" y="4717707"/>
            <a:ext cx="9144001" cy="1034493"/>
            <a:chOff x="0" y="5661248"/>
            <a:chExt cx="9144001" cy="1241392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1" y="6236989"/>
              <a:ext cx="9144000" cy="360363"/>
            </a:xfrm>
            <a:prstGeom prst="rect">
              <a:avLst/>
            </a:prstGeom>
            <a:solidFill>
              <a:srgbClr val="F6D08F"/>
            </a:solidFill>
            <a:ln>
              <a:noFill/>
            </a:ln>
            <a:effectLst>
              <a:outerShdw blurRad="2413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0" y="6309320"/>
              <a:ext cx="9144000" cy="593320"/>
            </a:xfrm>
            <a:prstGeom prst="rect">
              <a:avLst/>
            </a:prstGeom>
            <a:gradFill rotWithShape="1">
              <a:gsLst>
                <a:gs pos="0">
                  <a:srgbClr val="087979"/>
                </a:gs>
                <a:gs pos="100000">
                  <a:srgbClr val="05514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7" name="Picture 3" descr="I:\`фш\1 - MediArt---ЧГМА\chgm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249" y="5661248"/>
              <a:ext cx="1141723" cy="1038856"/>
            </a:xfrm>
            <a:prstGeom prst="rect">
              <a:avLst/>
            </a:prstGeom>
            <a:noFill/>
            <a:effectLst>
              <a:outerShdw blurRad="1270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954</Words>
  <Application>Microsoft Office PowerPoint</Application>
  <PresentationFormat>Экран (16:10)</PresentationFormat>
  <Paragraphs>146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Презентация PowerPoint</vt:lpstr>
      <vt:lpstr>Презентация PowerPoint</vt:lpstr>
      <vt:lpstr>Воспитывать – это значит</vt:lpstr>
      <vt:lpstr>Воспитание в Академии</vt:lpstr>
      <vt:lpstr>Презентация PowerPoint</vt:lpstr>
      <vt:lpstr>Анализ системы воспитательной работы в контексте формирования государственной молодёжной политики </vt:lpstr>
      <vt:lpstr>Анализ системы воспитательной работы в контексте формирования государственной молодёжной политики</vt:lpstr>
      <vt:lpstr>Анализ системы воспитательной работы в контексте формирования государственной молодёжной политики</vt:lpstr>
      <vt:lpstr>  </vt:lpstr>
      <vt:lpstr>Задача государственной  молодежной политики</vt:lpstr>
      <vt:lpstr>Презентация PowerPoint</vt:lpstr>
      <vt:lpstr>Презентация PowerPoint</vt:lpstr>
      <vt:lpstr> ДАЛЬНЕВОСТОЧНЫЙ ТВОРЧЕСКИЙ ФЕСТИВАЛЬ  (в рамках объединения медицинских вузов Дальневосточного региона и СФО – кластер «Восточный»)   г. Владивосток Цели:  - содействие инициативе и активности молодёжи, её    культурному развитию;  - создание условий для интеллектуального и нравственного   духовного обогащения  </vt:lpstr>
      <vt:lpstr>Задачи: - выявление и поддержка талантливой молодежи в области культуры и искусства; - расширение творческих контактов между участниками, повышение их   творческого уровня и исполнительского мастерства; - ознакомление широкого круга зрителей слушателей с творчеством талантливых   авторов и исполнителей; - стимулирование деятельности творческих коллективов и исполнителей; - развитие новых форм и видов культурно-досуговой работы; - приобщение к различным видам искусства и художественно-прикладного   творчества; - организация культурно-эстетического воспитания и культурного досуга молодёжи.</vt:lpstr>
      <vt:lpstr>    </vt:lpstr>
      <vt:lpstr>II Студенческий форум стран Шанхайской организации сотрудничества</vt:lpstr>
      <vt:lpstr>Задачи:  -  позиционирование Сибирского федерального округа как привлекательной        территории для получения качественного и доступного высшего образования,        построения карьеры, реализации научно-исследовательских проектов и        технологических стартапов; -  укрепление имиджа Новосибирска как центра СФО в качестве студенческой        столицы, города с уникальной университетской средой и одного из ведущих        научно-образовательных центров России; -  усиление координации деятельности заинтересованных сторон в     продвижении российского высшего образования и русского языка за       рубежом; -  формирование межнациональной толерантности у студентов.  </vt:lpstr>
      <vt:lpstr> По итогам Форума выработана резолюция по улучшению условий получения высшего образования иностранными студентами, по усилению международной привлекательности образовательных организаций высшего образования СФО, координации деятельности и консолидации усилий заинтересованных сторон в проведении мероприятий по продвижению российского высшего образования и русского языка за рубежом.</vt:lpstr>
      <vt:lpstr>  Цели: - консолидация молодежного мирового сообщества вокруг идеи      справедливости; - укрепление международных связей; - развитие межнационального и межкультурного взаимодействия; - сохранение общей памяти и истории; - повышение интереса к России. </vt:lpstr>
      <vt:lpstr>Задачи: -  проработать образ будущего людей и мира и       попытаться найти ответы на самые острые     вызовы, стоящие перед представителями      современного молодого поколения; -  собрать самых лучших, самых активных,        самых интересных.  </vt:lpstr>
      <vt:lpstr> Результаты: Объединение активной молодёжи разных стран Повышение интереса к России Укрепление и развитие международного, межнационального и межкультурного взаимодействия Рекордное количество стран-участниц Международного фестиваля.    </vt:lpstr>
      <vt:lpstr>  ВСЕРОССИЙСКИЙ МОЛОДЕЖНЫЙ ОБРАЗОВАТЕЛЬНЫЙ ФОРУМ   «СПЕШИТЕ ДЕЛАТЬ ДОБРО»  г. Санкт – Петербург  Цели: - развитие созидательной активности обучающихся;  -стимулирование их инициативы в решении социально значимых проблем  в образовании; - создание условий для творческой самореализации и гражданского становления   </vt:lpstr>
      <vt:lpstr>Задачи: - активизация инициативной, социально значимой деятельности студентов; - развитие опыта решения социально значимых проблем в составе команды      на основе проектной деятельности; - развитие профессиональной компетентности в выбранном ими    направлении профессиональной подготовки; - реализация проекта «Не курите в белых халатах»; - проведение мероприятий, направленных на популяризацию здорового    образа жизни и выявление факторов риска развития сердечно-сосудистых    заболеваний.</vt:lpstr>
      <vt:lpstr>  </vt:lpstr>
      <vt:lpstr>ФЕСТИВАЛЬ НАЦИОНАЛЬНЫХ КУЛЬТУР г. Киров (площадка Кировского ГМУ) Цель:  формирование толерантного отношения  к взглядам, убеждениям, духовным  и эстетическим ценностям различных  этнических групп населения популяризации  самобытных национальных культур </vt:lpstr>
      <vt:lpstr>Задачи:  - презентация национальных культур, традиций и обычаев; - создание условий для культурного обмена и национального     взаимодействия; - укрепление межнациональных культурных связей.</vt:lpstr>
      <vt:lpstr>Результат: - участники изучили культуру, быт народов России,     национальные обычаи и обряды, культурные особенности; - участники фестиваля стали победителями  в  4 из 8       номинаций фестиваля.</vt:lpstr>
      <vt:lpstr>Презентация PowerPoint</vt:lpstr>
      <vt:lpstr>Таким образом, сформированная система воспитательной работы в рамках внеучебной деятельности академии ориентирована на: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Воронова Виктория Владимировна</dc:creator>
  <cp:lastModifiedBy>1</cp:lastModifiedBy>
  <cp:revision>324</cp:revision>
  <dcterms:modified xsi:type="dcterms:W3CDTF">2017-12-19T02:28:04Z</dcterms:modified>
</cp:coreProperties>
</file>